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274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99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274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FFFF99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69363"/>
            <a:ext cx="297179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99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6200" y="8869363"/>
            <a:ext cx="297179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FFFF99"/>
                </a:solidFill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24329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6200" y="8869363"/>
            <a:ext cx="29717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12271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422029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800" b="1" i="0" u="none" strike="noStrike" cap="small" baseline="0">
                <a:solidFill>
                  <a:srgbClr val="F7B09F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Font typeface="Quattrocento"/>
              <a:buNone/>
              <a:defRPr sz="2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24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ctr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2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20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20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ctr" rtl="0">
              <a:spcBef>
                <a:spcPts val="360"/>
              </a:spcBef>
              <a:buClr>
                <a:schemeClr val="dk1"/>
              </a:buClr>
              <a:buFont typeface="Quattrocento"/>
              <a:buNone/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ctr" rtl="0">
              <a:spcBef>
                <a:spcPts val="320"/>
              </a:spcBef>
              <a:buClr>
                <a:schemeClr val="dk1"/>
              </a:buClr>
              <a:buFont typeface="Quattrocento"/>
              <a:buNone/>
              <a:defRPr sz="16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ctr" rtl="0">
              <a:spcBef>
                <a:spcPts val="280"/>
              </a:spcBef>
              <a:buClr>
                <a:schemeClr val="dk1"/>
              </a:buClr>
              <a:buFont typeface="Quattrocento"/>
              <a:buNone/>
              <a:defRPr sz="14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ctr" rtl="0">
              <a:spcBef>
                <a:spcPts val="280"/>
              </a:spcBef>
              <a:buClr>
                <a:schemeClr val="dk1"/>
              </a:buClr>
              <a:buFont typeface="Quattrocento"/>
              <a:buNone/>
              <a:defRPr sz="14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rgbClr val="F7B09F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217737" y="-160337"/>
            <a:ext cx="4708524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7688" indent="-350838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868363" indent="-21113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33475" indent="-1524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2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52550" indent="-107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544638" indent="-10953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64792" indent="-120142" algn="l" rtl="0">
              <a:spcBef>
                <a:spcPts val="360"/>
              </a:spcBef>
              <a:buClr>
                <a:schemeClr val="dk1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indent="-127635" algn="l" rtl="0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sz="16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indent="-131953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indent="-129920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rgbClr val="F7B09F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7688" indent="-350838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868363" indent="-21113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33475" indent="-1524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2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52550" indent="-107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544638" indent="-10953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64792" indent="-120142" algn="l" rtl="0">
              <a:spcBef>
                <a:spcPts val="360"/>
              </a:spcBef>
              <a:buClr>
                <a:schemeClr val="dk1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indent="-127635" algn="l" rtl="0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sz="16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indent="-131953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indent="-129920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rgbClr val="F7B09F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7688" indent="-350838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868363" indent="-21113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33475" indent="-1524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2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52550" indent="-107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544638" indent="-10953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64792" indent="-120142" algn="l" rtl="0">
              <a:spcBef>
                <a:spcPts val="360"/>
              </a:spcBef>
              <a:buClr>
                <a:schemeClr val="dk1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indent="-127635" algn="l" rtl="0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sz="16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indent="-131953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indent="-129920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E99480"/>
              </a:buClr>
              <a:buFont typeface="Allerta"/>
              <a:buNone/>
              <a:defRPr sz="4800" b="1" cap="none" baseline="0">
                <a:solidFill>
                  <a:srgbClr val="E99480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600200" y="2507785"/>
            <a:ext cx="70866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3152" indent="-9652" algn="l" rtl="0">
              <a:spcBef>
                <a:spcPts val="0"/>
              </a:spcBef>
              <a:buClr>
                <a:schemeClr val="dk1"/>
              </a:buClr>
              <a:buFont typeface="Quattrocento"/>
              <a:buNone/>
              <a:defRPr sz="20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rgbClr val="888888"/>
              </a:buClr>
              <a:buFont typeface="Quattrocento"/>
              <a:buNone/>
              <a:defRPr sz="1800">
                <a:solidFill>
                  <a:srgbClr val="888888"/>
                </a:solidFill>
              </a:defRPr>
            </a:lvl2pPr>
            <a:lvl3pPr rtl="0">
              <a:spcBef>
                <a:spcPts val="0"/>
              </a:spcBef>
              <a:buClr>
                <a:srgbClr val="888888"/>
              </a:buClr>
              <a:buFont typeface="Quattrocento"/>
              <a:buNone/>
              <a:defRPr sz="1600">
                <a:solidFill>
                  <a:srgbClr val="888888"/>
                </a:solidFill>
              </a:defRPr>
            </a:lvl3pPr>
            <a:lvl4pPr rtl="0">
              <a:spcBef>
                <a:spcPts val="0"/>
              </a:spcBef>
              <a:buClr>
                <a:srgbClr val="888888"/>
              </a:buClr>
              <a:buFont typeface="Quattrocento"/>
              <a:buNone/>
              <a:defRPr sz="1400">
                <a:solidFill>
                  <a:srgbClr val="888888"/>
                </a:solidFill>
              </a:defRPr>
            </a:lvl4pPr>
            <a:lvl5pPr rtl="0">
              <a:spcBef>
                <a:spcPts val="0"/>
              </a:spcBef>
              <a:buClr>
                <a:srgbClr val="888888"/>
              </a:buClr>
              <a:buFont typeface="Quattrocento"/>
              <a:buNone/>
              <a:defRPr sz="1400">
                <a:solidFill>
                  <a:srgbClr val="888888"/>
                </a:solidFill>
              </a:defRPr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rgbClr val="F7B09F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6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6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750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Quattrocento"/>
              <a:buNone/>
              <a:defRPr sz="2400" b="0" cap="small" baseline="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Font typeface="Quattrocento"/>
              <a:buNone/>
              <a:defRPr sz="2000" b="1"/>
            </a:lvl2pPr>
            <a:lvl3pPr rtl="0">
              <a:spcBef>
                <a:spcPts val="0"/>
              </a:spcBef>
              <a:buFont typeface="Quattrocento"/>
              <a:buNone/>
              <a:defRPr sz="1800" b="1"/>
            </a:lvl3pPr>
            <a:lvl4pPr rtl="0">
              <a:spcBef>
                <a:spcPts val="0"/>
              </a:spcBef>
              <a:buFont typeface="Quattrocento"/>
              <a:buNone/>
              <a:defRPr sz="1600" b="1"/>
            </a:lvl4pPr>
            <a:lvl5pPr rtl="0">
              <a:spcBef>
                <a:spcPts val="0"/>
              </a:spcBef>
              <a:buFont typeface="Quattrocento"/>
              <a:buNone/>
              <a:defRPr sz="1600" b="1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750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Quattrocento"/>
              <a:buNone/>
              <a:defRPr sz="2400" b="0" cap="small" baseline="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Font typeface="Quattrocento"/>
              <a:buNone/>
              <a:defRPr sz="2000" b="1"/>
            </a:lvl2pPr>
            <a:lvl3pPr rtl="0">
              <a:spcBef>
                <a:spcPts val="0"/>
              </a:spcBef>
              <a:buFont typeface="Quattrocento"/>
              <a:buNone/>
              <a:defRPr sz="1800" b="1"/>
            </a:lvl3pPr>
            <a:lvl4pPr rtl="0">
              <a:spcBef>
                <a:spcPts val="0"/>
              </a:spcBef>
              <a:buFont typeface="Quattrocento"/>
              <a:buNone/>
              <a:defRPr sz="1600" b="1"/>
            </a:lvl4pPr>
            <a:lvl5pPr rtl="0">
              <a:spcBef>
                <a:spcPts val="0"/>
              </a:spcBef>
              <a:buFont typeface="Quattrocento"/>
              <a:buNone/>
              <a:defRPr sz="1600" b="1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7" cy="3763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4" cy="3763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rgbClr val="F7B09F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FAC97"/>
              </a:buClr>
              <a:buFont typeface="Allerta"/>
              <a:buNone/>
              <a:defRPr sz="2200" b="0">
                <a:solidFill>
                  <a:srgbClr val="FFAC97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3008313" cy="460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attrocento"/>
              <a:buNone/>
              <a:defRPr sz="1400"/>
            </a:lvl1pPr>
            <a:lvl2pPr rtl="0">
              <a:spcBef>
                <a:spcPts val="0"/>
              </a:spcBef>
              <a:buFont typeface="Quattrocento"/>
              <a:buNone/>
              <a:defRPr sz="1200"/>
            </a:lvl2pPr>
            <a:lvl3pPr rtl="0">
              <a:spcBef>
                <a:spcPts val="0"/>
              </a:spcBef>
              <a:buFont typeface="Quattrocento"/>
              <a:buNone/>
              <a:defRPr sz="1000"/>
            </a:lvl3pPr>
            <a:lvl4pPr rtl="0">
              <a:spcBef>
                <a:spcPts val="0"/>
              </a:spcBef>
              <a:buFont typeface="Quattrocento"/>
              <a:buNone/>
              <a:defRPr sz="900"/>
            </a:lvl4pPr>
            <a:lvl5pPr rtl="0">
              <a:spcBef>
                <a:spcPts val="0"/>
              </a:spcBef>
              <a:buFont typeface="Quattrocento"/>
              <a:buNone/>
              <a:defRPr sz="9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6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2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5486399" cy="522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Font typeface="Allerta"/>
              <a:buNone/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828800" y="1831975"/>
            <a:ext cx="5486399" cy="3962399"/>
          </a:xfrm>
          <a:prstGeom prst="rect">
            <a:avLst/>
          </a:prstGeom>
          <a:solidFill>
            <a:schemeClr val="lt2"/>
          </a:solidFill>
          <a:ln w="44450" cap="sq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Quattrocento"/>
              <a:buNone/>
              <a:defRPr sz="3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828800" y="1166787"/>
            <a:ext cx="5486399" cy="5303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Quattrocento"/>
              <a:buNone/>
              <a:defRPr sz="14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000"/>
            </a:lvl3pPr>
            <a:lvl4pPr rtl="0">
              <a:spcBef>
                <a:spcPts val="0"/>
              </a:spcBef>
              <a:defRPr sz="900"/>
            </a:lvl4pPr>
            <a:lvl5pPr rtl="0">
              <a:spcBef>
                <a:spcPts val="0"/>
              </a:spcBef>
              <a:defRPr sz="9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2C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rgbClr val="F7B09F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7688" marR="0" indent="-350838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2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868363" marR="0" indent="-21113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33475" marR="0" indent="-1524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52550" marR="0" indent="-107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544638" marR="0" indent="-10953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64792" marR="0" indent="-120142" algn="l" rtl="0">
              <a:spcBef>
                <a:spcPts val="360"/>
              </a:spcBef>
              <a:buClr>
                <a:schemeClr val="dk1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marR="0" indent="-127635" algn="l" rtl="0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marR="0" indent="-131953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marR="0" indent="-129920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ppt/slides/slide2.xml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ppt/slides/slide23.xml" TargetMode="External"/><Relationship Id="rId5" Type="http://schemas.openxmlformats.org/officeDocument/2006/relationships/hyperlink" Target="ppt/slides/slide17.xml" TargetMode="External"/><Relationship Id="rId4" Type="http://schemas.openxmlformats.org/officeDocument/2006/relationships/hyperlink" Target="ppt/slides/slide9.xml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ppt/slides/slide19.xml" TargetMode="External"/><Relationship Id="rId3" Type="http://schemas.openxmlformats.org/officeDocument/2006/relationships/image" Target="../media/image1.png"/><Relationship Id="rId7" Type="http://schemas.openxmlformats.org/officeDocument/2006/relationships/hyperlink" Target="ppt/slides/slide18.x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hyperlink" Target="ppt/slides/slide21.xml" TargetMode="External"/><Relationship Id="rId4" Type="http://schemas.openxmlformats.org/officeDocument/2006/relationships/image" Target="../media/image4.png"/><Relationship Id="rId9" Type="http://schemas.openxmlformats.org/officeDocument/2006/relationships/hyperlink" Target="ppt/slides/slide20.x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ppt/slides/slide20.xml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ppt/slides/slide24.xml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ppt/slides/slide26.xml" TargetMode="External"/><Relationship Id="rId10" Type="http://schemas.openxmlformats.org/officeDocument/2006/relationships/image" Target="../media/image4.png"/><Relationship Id="rId4" Type="http://schemas.openxmlformats.org/officeDocument/2006/relationships/hyperlink" Target="ppt/slides/slide25.xml" TargetMode="External"/><Relationship Id="rId9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457200" y="381000"/>
            <a:ext cx="6869112" cy="600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326CD9"/>
                </a:solidFill>
                <a:latin typeface="Arial"/>
                <a:ea typeface="Arial"/>
                <a:cs typeface="Arial"/>
                <a:sym typeface="Arial"/>
              </a:rPr>
              <a:t>Chapter 4 - Socialization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457200" y="962025"/>
            <a:ext cx="8534399" cy="6270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640"/>
              </a:spcBef>
              <a:spcAft>
                <a:spcPts val="640"/>
              </a:spcAft>
              <a:buSzPct val="25000"/>
              <a:buNone/>
            </a:pPr>
            <a:r>
              <a:rPr lang="en-US" sz="3200" b="0" i="0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Summary of Topics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457200" y="1600200"/>
            <a:ext cx="8534399" cy="2228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The Importance of Socialization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Socialization and Self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Agents of Socialization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Processes of Socialization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8647113" y="6370637"/>
            <a:ext cx="374649" cy="369887"/>
          </a:xfrm>
          <a:prstGeom prst="rect">
            <a:avLst/>
          </a:prstGeom>
        </p:spPr>
      </p:pic>
      <p:pic>
        <p:nvPicPr>
          <p:cNvPr id="88" name="Shape 88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8207375" y="6370637"/>
            <a:ext cx="374649" cy="369887"/>
          </a:xfrm>
          <a:prstGeom prst="rect">
            <a:avLst/>
          </a:prstGeom>
        </p:spPr>
      </p:pic>
      <p:pic>
        <p:nvPicPr>
          <p:cNvPr id="89" name="Shape 89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7769225" y="6370637"/>
            <a:ext cx="374649" cy="3698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457200" y="381000"/>
            <a:ext cx="8534399" cy="69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326CD9"/>
                </a:solidFill>
                <a:latin typeface="Arial"/>
                <a:ea typeface="Arial"/>
                <a:cs typeface="Arial"/>
                <a:sym typeface="Arial"/>
              </a:rPr>
              <a:t>Socialization and the Self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457200" y="962025"/>
            <a:ext cx="8534399" cy="1330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three theoretical perspectives agree that socialization is needed if cultural and societal values are to be learned.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457200" y="2209800"/>
            <a:ext cx="8534399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1" i="0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Functionalism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stresses the ways in which groups work together to create a stable society.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90800" y="3429000"/>
            <a:ext cx="2947987" cy="3429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457200" y="381000"/>
            <a:ext cx="8534399" cy="69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326CD9"/>
                </a:solidFill>
                <a:latin typeface="Arial"/>
                <a:ea typeface="Arial"/>
                <a:cs typeface="Arial"/>
                <a:sym typeface="Arial"/>
              </a:rPr>
              <a:t>Socialization and the Self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457200" y="962025"/>
            <a:ext cx="8534399" cy="1330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three theoretical perspectives agree that socialization is needed if cultural and societal values are to be learned.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457200" y="2209800"/>
            <a:ext cx="8534399" cy="3478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1" i="0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conflict perspective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views socialization as a way of perpetuating the status quo.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</a:t>
            </a:r>
            <a:r>
              <a:rPr lang="en-US" sz="2800" b="1" i="0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symbolic interactionism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self-concept is developed by using other people as mirrors for learning about ourselves.</a:t>
            </a:r>
          </a:p>
          <a:p>
            <a:pPr marL="800100" marR="0" lvl="1" indent="-342900" algn="l" rtl="0">
              <a:lnSpc>
                <a:spcPct val="90000"/>
              </a:lnSpc>
              <a:spcBef>
                <a:spcPts val="240"/>
              </a:spcBef>
              <a:spcAft>
                <a:spcPts val="240"/>
              </a:spcAft>
              <a:buClr>
                <a:srgbClr val="008000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self-concept</a:t>
            </a:r>
          </a:p>
          <a:p>
            <a:pPr marL="800100" marR="0" lvl="1" indent="-342900" algn="l" rtl="0">
              <a:lnSpc>
                <a:spcPct val="90000"/>
              </a:lnSpc>
              <a:spcBef>
                <a:spcPts val="240"/>
              </a:spcBef>
              <a:spcAft>
                <a:spcPts val="240"/>
              </a:spcAft>
              <a:buClr>
                <a:srgbClr val="008000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looking-glass self</a:t>
            </a:r>
          </a:p>
          <a:p>
            <a:pPr marL="800100" marR="0" lvl="1" indent="-342900" algn="l" rtl="0">
              <a:lnSpc>
                <a:spcPct val="90000"/>
              </a:lnSpc>
              <a:spcBef>
                <a:spcPts val="240"/>
              </a:spcBef>
              <a:spcAft>
                <a:spcPts val="240"/>
              </a:spcAft>
              <a:buClr>
                <a:srgbClr val="008000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significant others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4038600" y="4572000"/>
            <a:ext cx="3733800" cy="8588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00100" marR="0" lvl="1" indent="-342900" algn="l" rtl="0">
              <a:lnSpc>
                <a:spcPct val="90000"/>
              </a:lnSpc>
              <a:spcBef>
                <a:spcPts val="240"/>
              </a:spcBef>
              <a:spcAft>
                <a:spcPts val="240"/>
              </a:spcAft>
              <a:buClr>
                <a:srgbClr val="008000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role taking</a:t>
            </a:r>
          </a:p>
          <a:p>
            <a:pPr marL="800100" marR="0" lvl="1" indent="-342900" algn="l" rtl="0">
              <a:lnSpc>
                <a:spcPct val="90000"/>
              </a:lnSpc>
              <a:spcBef>
                <a:spcPts val="240"/>
              </a:spcBef>
              <a:spcAft>
                <a:spcPts val="240"/>
              </a:spcAft>
              <a:buClr>
                <a:srgbClr val="008000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generalized other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3400" y="304800"/>
            <a:ext cx="8089900" cy="62515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457200" y="1384300"/>
            <a:ext cx="8534399" cy="265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</a:t>
            </a:r>
            <a:r>
              <a:rPr lang="en-US" sz="2800" b="1" i="0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self-concept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strike="noStrike" cap="none" baseline="0">
                <a:solidFill>
                  <a:srgbClr val="665A00"/>
                </a:solidFill>
                <a:latin typeface="Arial"/>
                <a:ea typeface="Arial"/>
                <a:cs typeface="Arial"/>
                <a:sym typeface="Arial"/>
              </a:rPr>
              <a:t>is your image of yourself as having an identity separate from other people.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1" i="0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looking-glass self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(Cooley, 1902) is an </a:t>
            </a:r>
            <a:r>
              <a:rPr lang="en-US" sz="2800" b="0" i="1" u="none" strike="noStrike" cap="none" baseline="0">
                <a:solidFill>
                  <a:srgbClr val="665A00"/>
                </a:solidFill>
                <a:latin typeface="Arial"/>
                <a:ea typeface="Arial"/>
                <a:cs typeface="Arial"/>
                <a:sym typeface="Arial"/>
              </a:rPr>
              <a:t>image of your self based on </a:t>
            </a:r>
            <a:br>
              <a:rPr lang="en-US" sz="2800" b="0" i="1" u="none" strike="noStrike" cap="none" baseline="0">
                <a:solidFill>
                  <a:srgbClr val="665A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1" u="none" strike="noStrike" cap="none" baseline="0">
                <a:solidFill>
                  <a:srgbClr val="665A00"/>
                </a:solidFill>
                <a:latin typeface="Arial"/>
                <a:ea typeface="Arial"/>
                <a:cs typeface="Arial"/>
                <a:sym typeface="Arial"/>
              </a:rPr>
              <a:t>what you believe others </a:t>
            </a:r>
            <a:br>
              <a:rPr lang="en-US" sz="2800" b="0" i="1" u="none" strike="noStrike" cap="none" baseline="0">
                <a:solidFill>
                  <a:srgbClr val="665A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1" u="none" strike="noStrike" cap="none" baseline="0">
                <a:solidFill>
                  <a:srgbClr val="665A00"/>
                </a:solidFill>
                <a:latin typeface="Arial"/>
                <a:ea typeface="Arial"/>
                <a:cs typeface="Arial"/>
                <a:sym typeface="Arial"/>
              </a:rPr>
              <a:t>think of you.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457200" y="381000"/>
            <a:ext cx="8686800" cy="11890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326CD9"/>
                </a:solidFill>
                <a:latin typeface="Arial"/>
                <a:ea typeface="Arial"/>
                <a:cs typeface="Arial"/>
                <a:sym typeface="Arial"/>
              </a:rPr>
              <a:t>Symbolic Interactionism and Socialization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19800" y="3048000"/>
            <a:ext cx="2789238" cy="3090862"/>
          </a:xfrm>
          <a:prstGeom prst="rect">
            <a:avLst/>
          </a:prstGeom>
        </p:spPr>
      </p:pic>
      <p:sp>
        <p:nvSpPr>
          <p:cNvPr id="196" name="Shape 196"/>
          <p:cNvSpPr txBox="1"/>
          <p:nvPr/>
        </p:nvSpPr>
        <p:spPr>
          <a:xfrm>
            <a:off x="457200" y="3886200"/>
            <a:ext cx="5638800" cy="303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1" i="0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Role taking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strike="noStrike" cap="none" baseline="0">
                <a:solidFill>
                  <a:srgbClr val="665A00"/>
                </a:solidFill>
                <a:latin typeface="Arial"/>
                <a:ea typeface="Arial"/>
                <a:cs typeface="Arial"/>
                <a:sym typeface="Arial"/>
              </a:rPr>
              <a:t>allows us to see ourselves through the eyes of someone else.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800" b="1" i="0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generalized other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strike="noStrike" cap="none" baseline="0">
                <a:solidFill>
                  <a:srgbClr val="665A00"/>
                </a:solidFill>
                <a:latin typeface="Arial"/>
                <a:ea typeface="Arial"/>
                <a:cs typeface="Arial"/>
                <a:sym typeface="Arial"/>
              </a:rPr>
              <a:t>is an integrated conception of the norms, values, and beliefs of one’s community or society.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1066800" y="914400"/>
            <a:ext cx="75438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the looking –glass process work? According to Charles Cooley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838200" y="2209800"/>
            <a:ext cx="6172199" cy="461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we imagine how we appear to others. 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838200" y="3886200"/>
            <a:ext cx="739139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Finally, we evaluate ourselves according to how we imagine others have judged us.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838200" y="28956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Next, we imagine the reaction of others to our (imagined) appearance.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1066800" y="914400"/>
            <a:ext cx="7162799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 b="0" i="1" u="none" strike="noStrike" cap="none" baseline="0">
                <a:solidFill>
                  <a:srgbClr val="998700"/>
                </a:solidFill>
                <a:latin typeface="Arial"/>
                <a:ea typeface="Arial"/>
                <a:cs typeface="Arial"/>
                <a:sym typeface="Arial"/>
              </a:rPr>
              <a:t>Some people’s reactions are more important to our self-concept than others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– Significant others.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990600" y="457200"/>
            <a:ext cx="6172199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the ability for role taking develop?  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(According George Mead) 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762000" y="1447800"/>
            <a:ext cx="67818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Imitation stage- </a:t>
            </a:r>
            <a:r>
              <a:rPr lang="en-US" sz="2050" b="0" i="1" u="none" strike="noStrike" cap="none" baseline="0">
                <a:solidFill>
                  <a:srgbClr val="998700"/>
                </a:solidFill>
                <a:latin typeface="Arial"/>
                <a:ea typeface="Arial"/>
                <a:cs typeface="Arial"/>
                <a:sym typeface="Arial"/>
              </a:rPr>
              <a:t>children begin to imitate behaviors without understanding why.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762000" y="2209800"/>
            <a:ext cx="73152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 </a:t>
            </a:r>
            <a:r>
              <a:rPr lang="en-US" sz="185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</a:t>
            </a:r>
            <a:r>
              <a:rPr lang="en-US" sz="1850" b="0" i="1" u="none" strike="noStrike" cap="none" baseline="0">
                <a:solidFill>
                  <a:srgbClr val="998700"/>
                </a:solidFill>
                <a:latin typeface="Arial"/>
                <a:ea typeface="Arial"/>
                <a:cs typeface="Arial"/>
                <a:sym typeface="Arial"/>
              </a:rPr>
              <a:t> children act in ways they imagine other people would.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838200" y="2895600"/>
            <a:ext cx="73152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 stage – </a:t>
            </a:r>
            <a:r>
              <a:rPr lang="en-US" sz="1700" b="0" i="0" u="none" strike="noStrike" cap="none" baseline="0">
                <a:solidFill>
                  <a:srgbClr val="998700"/>
                </a:solidFill>
                <a:latin typeface="Arial"/>
                <a:ea typeface="Arial"/>
                <a:cs typeface="Arial"/>
                <a:sym typeface="Arial"/>
              </a:rPr>
              <a:t>children anticipate the actions of others based on social rules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91338" y="6370637"/>
            <a:ext cx="374649" cy="369887"/>
          </a:xfrm>
          <a:prstGeom prst="rect">
            <a:avLst/>
          </a:prstGeom>
        </p:spPr>
      </p:pic>
      <p:pic>
        <p:nvPicPr>
          <p:cNvPr id="223" name="Shape 22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207375" y="6370637"/>
            <a:ext cx="374649" cy="369887"/>
          </a:xfrm>
          <a:prstGeom prst="rect">
            <a:avLst/>
          </a:prstGeom>
        </p:spPr>
      </p:pic>
      <p:pic>
        <p:nvPicPr>
          <p:cNvPr id="224" name="Shape 22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331075" y="6370637"/>
            <a:ext cx="374649" cy="369887"/>
          </a:xfrm>
          <a:prstGeom prst="rect">
            <a:avLst/>
          </a:prstGeom>
        </p:spPr>
      </p:pic>
      <p:pic>
        <p:nvPicPr>
          <p:cNvPr id="225" name="Shape 22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09600" y="533400"/>
            <a:ext cx="2362199" cy="1222375"/>
          </a:xfrm>
          <a:prstGeom prst="rect">
            <a:avLst/>
          </a:prstGeom>
        </p:spPr>
      </p:pic>
      <p:sp>
        <p:nvSpPr>
          <p:cNvPr id="226" name="Shape 226"/>
          <p:cNvSpPr txBox="1"/>
          <p:nvPr/>
        </p:nvSpPr>
        <p:spPr>
          <a:xfrm>
            <a:off x="482600" y="2154238"/>
            <a:ext cx="8508999" cy="627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640"/>
              </a:spcAft>
              <a:buSzPct val="25000"/>
              <a:buNone/>
            </a:pPr>
            <a:r>
              <a:rPr lang="en-US" sz="3200" b="1" i="1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What is the looking-glass self?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482600" y="2730500"/>
            <a:ext cx="8381999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“looking-glass self” is a self-concept based on our idea of others’ judgments of us.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762000" y="6524625"/>
            <a:ext cx="6324600" cy="257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1200" b="1" i="0" u="none" strike="noStrike" cap="none" baseline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Click the mouse button or press the space bar to display the answer.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482600" y="3886200"/>
            <a:ext cx="8508999" cy="10652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640"/>
              </a:spcAft>
              <a:buSzPct val="25000"/>
              <a:buNone/>
            </a:pPr>
            <a:r>
              <a:rPr lang="en-US" sz="3200" b="1" i="1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What are the consequences of having a distorted looking glass?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482600" y="4932362"/>
            <a:ext cx="8381999" cy="1330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Having a distorted looking glass (incorrectly imagining others’ opinions of us) can cause bad feelings, or a negative self-image.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8647113" y="6370637"/>
            <a:ext cx="374649" cy="369887"/>
          </a:xfrm>
          <a:prstGeom prst="rect">
            <a:avLst/>
          </a:prstGeom>
        </p:spPr>
      </p:pic>
      <p:pic>
        <p:nvPicPr>
          <p:cNvPr id="232" name="Shape 232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7769225" y="6370637"/>
            <a:ext cx="374649" cy="3698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647113" y="6370637"/>
            <a:ext cx="374649" cy="369887"/>
          </a:xfrm>
          <a:prstGeom prst="rect">
            <a:avLst/>
          </a:prstGeom>
        </p:spPr>
      </p:pic>
      <p:pic>
        <p:nvPicPr>
          <p:cNvPr id="238" name="Shape 23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891338" y="6370637"/>
            <a:ext cx="374649" cy="369887"/>
          </a:xfrm>
          <a:prstGeom prst="rect">
            <a:avLst/>
          </a:prstGeom>
        </p:spPr>
      </p:pic>
      <p:pic>
        <p:nvPicPr>
          <p:cNvPr id="239" name="Shape 23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207375" y="6370637"/>
            <a:ext cx="374649" cy="369887"/>
          </a:xfrm>
          <a:prstGeom prst="rect">
            <a:avLst/>
          </a:prstGeom>
        </p:spPr>
      </p:pic>
      <p:pic>
        <p:nvPicPr>
          <p:cNvPr id="240" name="Shape 24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7331075" y="6370637"/>
            <a:ext cx="374649" cy="369887"/>
          </a:xfrm>
          <a:prstGeom prst="rect">
            <a:avLst/>
          </a:prstGeom>
        </p:spPr>
      </p:pic>
      <p:sp>
        <p:nvSpPr>
          <p:cNvPr id="241" name="Shape 241"/>
          <p:cNvSpPr txBox="1"/>
          <p:nvPr/>
        </p:nvSpPr>
        <p:spPr>
          <a:xfrm>
            <a:off x="457200" y="381000"/>
            <a:ext cx="8534399" cy="69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326CD9"/>
                </a:solidFill>
                <a:latin typeface="Arial"/>
                <a:ea typeface="Arial"/>
                <a:cs typeface="Arial"/>
                <a:sym typeface="Arial"/>
              </a:rPr>
              <a:t>Agents of Socialization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457200" y="1885950"/>
            <a:ext cx="8534399" cy="2228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1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family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1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school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1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peer group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1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mass media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762000" y="6350000"/>
            <a:ext cx="6324600" cy="422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1200" b="1" i="0" u="none" strike="noStrike" cap="none" baseline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Click on a hyperlink to display more </a:t>
            </a:r>
            <a:br>
              <a:rPr lang="en-US" sz="1200" b="1" i="0" u="none" strike="noStrike" cap="none" baseline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1" i="0" u="none" strike="noStrike" cap="none" baseline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information about a particular agent of socialization.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7769225" y="6370637"/>
            <a:ext cx="374649" cy="369887"/>
          </a:xfrm>
          <a:prstGeom prst="rect">
            <a:avLst/>
          </a:prstGeom>
        </p:spPr>
      </p:pic>
      <p:sp>
        <p:nvSpPr>
          <p:cNvPr id="245" name="Shape 245"/>
          <p:cNvSpPr txBox="1"/>
          <p:nvPr/>
        </p:nvSpPr>
        <p:spPr>
          <a:xfrm>
            <a:off x="457200" y="962025"/>
            <a:ext cx="8534399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childhood and adolescence, the major agents of socialization are: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457200" y="2241550"/>
            <a:ext cx="8534399" cy="3168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and speak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internalize norms, beliefs, and values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 some basic attitudes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a capacity for intimate and personal relationships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acquire a self-image (Handel, 1990)</a:t>
            </a:r>
          </a:p>
        </p:txBody>
      </p:sp>
      <p:pic>
        <p:nvPicPr>
          <p:cNvPr id="251" name="Shape 2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91338" y="6370637"/>
            <a:ext cx="374649" cy="369887"/>
          </a:xfrm>
          <a:prstGeom prst="rect">
            <a:avLst/>
          </a:prstGeom>
        </p:spPr>
      </p:pic>
      <p:pic>
        <p:nvPicPr>
          <p:cNvPr id="252" name="Shape 25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331075" y="6370637"/>
            <a:ext cx="374649" cy="369887"/>
          </a:xfrm>
          <a:prstGeom prst="rect">
            <a:avLst/>
          </a:prstGeom>
        </p:spPr>
      </p:pic>
      <p:sp>
        <p:nvSpPr>
          <p:cNvPr id="253" name="Shape 253"/>
          <p:cNvSpPr txBox="1"/>
          <p:nvPr/>
        </p:nvSpPr>
        <p:spPr>
          <a:xfrm>
            <a:off x="457200" y="419100"/>
            <a:ext cx="8534399" cy="69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326CD9"/>
                </a:solidFill>
                <a:latin typeface="Arial"/>
                <a:ea typeface="Arial"/>
                <a:cs typeface="Arial"/>
                <a:sym typeface="Arial"/>
              </a:rPr>
              <a:t>The Family and Socialization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647113" y="6370637"/>
            <a:ext cx="374649" cy="369887"/>
          </a:xfrm>
          <a:prstGeom prst="rect">
            <a:avLst/>
          </a:prstGeom>
        </p:spPr>
      </p:pic>
      <p:pic>
        <p:nvPicPr>
          <p:cNvPr id="255" name="Shape 25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207375" y="6370637"/>
            <a:ext cx="374649" cy="369887"/>
          </a:xfrm>
          <a:prstGeom prst="rect">
            <a:avLst/>
          </a:prstGeom>
        </p:spPr>
      </p:pic>
      <p:pic>
        <p:nvPicPr>
          <p:cNvPr id="256" name="Shape 256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7769225" y="6370637"/>
            <a:ext cx="374649" cy="369887"/>
          </a:xfrm>
          <a:prstGeom prst="rect">
            <a:avLst/>
          </a:prstGeom>
        </p:spPr>
      </p:pic>
      <p:sp>
        <p:nvSpPr>
          <p:cNvPr id="257" name="Shape 257"/>
          <p:cNvSpPr txBox="1"/>
          <p:nvPr/>
        </p:nvSpPr>
        <p:spPr>
          <a:xfrm>
            <a:off x="457200" y="962025"/>
            <a:ext cx="8534399" cy="1330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family’s role is critical in forming basic values. Within the family, essential developments occur. </a:t>
            </a:r>
            <a:b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child learns to: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dobe Gothic Std B" pitchFamily="34" charset="-128"/>
                <a:ea typeface="Adobe Gothic Std B" pitchFamily="34" charset="-128"/>
              </a:rPr>
              <a:t>What is socialization??</a:t>
            </a:r>
            <a:endParaRPr lang="en-US" sz="40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" y="6096000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http://www.youtube.com/watch?v=VEG2NqIuK1E</a:t>
            </a:r>
          </a:p>
        </p:txBody>
      </p:sp>
    </p:spTree>
    <p:extLst>
      <p:ext uri="{BB962C8B-B14F-4D97-AF65-F5344CB8AC3E}">
        <p14:creationId xmlns:p14="http://schemas.microsoft.com/office/powerpoint/2010/main" val="594880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457200" y="419100"/>
            <a:ext cx="8534399" cy="69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326CD9"/>
                </a:solidFill>
                <a:latin typeface="Arial"/>
                <a:ea typeface="Arial"/>
                <a:cs typeface="Arial"/>
                <a:sym typeface="Arial"/>
              </a:rPr>
              <a:t>Socialization in Schools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457200" y="1016000"/>
            <a:ext cx="8534399" cy="56451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school, for the first time, many of the child’s relationships with other people are impersonal.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Rewards and punishments are based on performance rather than affection.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teacher evaluates her students by more objective standards than a mother.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are taught to be less dependent emotionally on their parents.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school also creates feelings of loyalty and allegiance to something beyond the family.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Underlying the formal goals of the school is the </a:t>
            </a:r>
            <a:r>
              <a:rPr lang="en-US" sz="2800" b="1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hidden curriculum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891338" y="6370637"/>
            <a:ext cx="374649" cy="369887"/>
          </a:xfrm>
          <a:prstGeom prst="rect">
            <a:avLst/>
          </a:prstGeom>
        </p:spPr>
      </p:pic>
      <p:pic>
        <p:nvPicPr>
          <p:cNvPr id="265" name="Shape 26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331075" y="6370637"/>
            <a:ext cx="374649" cy="369887"/>
          </a:xfrm>
          <a:prstGeom prst="rect">
            <a:avLst/>
          </a:prstGeom>
        </p:spPr>
      </p:pic>
      <p:pic>
        <p:nvPicPr>
          <p:cNvPr id="266" name="Shape 26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7769225" y="6370637"/>
            <a:ext cx="374649" cy="369887"/>
          </a:xfrm>
          <a:prstGeom prst="rect">
            <a:avLst/>
          </a:prstGeom>
        </p:spPr>
      </p:pic>
      <p:pic>
        <p:nvPicPr>
          <p:cNvPr id="267" name="Shape 267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8647113" y="6370637"/>
            <a:ext cx="374649" cy="369887"/>
          </a:xfrm>
          <a:prstGeom prst="rect">
            <a:avLst/>
          </a:prstGeom>
        </p:spPr>
      </p:pic>
      <p:pic>
        <p:nvPicPr>
          <p:cNvPr id="268" name="Shape 268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8207375" y="6370637"/>
            <a:ext cx="374649" cy="369887"/>
          </a:xfrm>
          <a:prstGeom prst="rect">
            <a:avLst/>
          </a:prstGeom>
        </p:spPr>
      </p:pic>
      <p:sp>
        <p:nvSpPr>
          <p:cNvPr id="269" name="Shape 269"/>
          <p:cNvSpPr txBox="1"/>
          <p:nvPr/>
        </p:nvSpPr>
        <p:spPr>
          <a:xfrm>
            <a:off x="762000" y="6524625"/>
            <a:ext cx="6324600" cy="257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1200" b="1" i="0" u="none" strike="noStrike" cap="none" baseline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Click on the hyperlink to display the definition of hidden curriculum.</a:t>
            </a:r>
          </a:p>
        </p:txBody>
      </p:sp>
      <p:sp>
        <p:nvSpPr>
          <p:cNvPr id="270" name="Shape 270"/>
          <p:cNvSpPr/>
          <p:nvPr/>
        </p:nvSpPr>
        <p:spPr>
          <a:xfrm>
            <a:off x="2381250" y="2819400"/>
            <a:ext cx="6762750" cy="27527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lt1"/>
          </a:solidFill>
          <a:ln w="38100" cap="flat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informed and unofficial aspects of culture that children are taught in preparation for life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/>
        </p:nvSpPr>
        <p:spPr>
          <a:xfrm>
            <a:off x="457200" y="419100"/>
            <a:ext cx="8534399" cy="69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326CD9"/>
                </a:solidFill>
                <a:latin typeface="Arial"/>
                <a:ea typeface="Arial"/>
                <a:cs typeface="Arial"/>
                <a:sym typeface="Arial"/>
              </a:rPr>
              <a:t>Peer Group Socialization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457200" y="1016000"/>
            <a:ext cx="8534399" cy="547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child’s peer group–composed of individuals of roughly the same age and interests–is the only agency of socialization that is not controlled primarily by adults.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Young people have an opportunity to engage in give-and-take relationships.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experience conflict, competition, and cooperation.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also gain experience in self-direction.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Peer groups give children a chance to begin to make their own decisions, experiment with new ways of thinking, feeling, and behaving.</a:t>
            </a:r>
          </a:p>
        </p:txBody>
      </p:sp>
      <p:pic>
        <p:nvPicPr>
          <p:cNvPr id="277" name="Shape 2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91338" y="6370637"/>
            <a:ext cx="374649" cy="369887"/>
          </a:xfrm>
          <a:prstGeom prst="rect">
            <a:avLst/>
          </a:prstGeom>
        </p:spPr>
      </p:pic>
      <p:pic>
        <p:nvPicPr>
          <p:cNvPr id="278" name="Shape 27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331075" y="6370637"/>
            <a:ext cx="374649" cy="369887"/>
          </a:xfrm>
          <a:prstGeom prst="rect">
            <a:avLst/>
          </a:prstGeom>
        </p:spPr>
      </p:pic>
      <p:pic>
        <p:nvPicPr>
          <p:cNvPr id="279" name="Shape 27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769225" y="6370637"/>
            <a:ext cx="374649" cy="369887"/>
          </a:xfrm>
          <a:prstGeom prst="rect">
            <a:avLst/>
          </a:prstGeom>
        </p:spPr>
      </p:pic>
      <p:pic>
        <p:nvPicPr>
          <p:cNvPr id="280" name="Shape 28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647113" y="6370637"/>
            <a:ext cx="374649" cy="369887"/>
          </a:xfrm>
          <a:prstGeom prst="rect">
            <a:avLst/>
          </a:prstGeom>
        </p:spPr>
      </p:pic>
      <p:pic>
        <p:nvPicPr>
          <p:cNvPr id="281" name="Shape 281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8207375" y="6370637"/>
            <a:ext cx="374649" cy="3698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91338" y="6370637"/>
            <a:ext cx="374649" cy="369887"/>
          </a:xfrm>
          <a:prstGeom prst="rect">
            <a:avLst/>
          </a:prstGeom>
        </p:spPr>
      </p:pic>
      <p:pic>
        <p:nvPicPr>
          <p:cNvPr id="287" name="Shape 28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331075" y="6370637"/>
            <a:ext cx="374649" cy="369887"/>
          </a:xfrm>
          <a:prstGeom prst="rect">
            <a:avLst/>
          </a:prstGeom>
        </p:spPr>
      </p:pic>
      <p:sp>
        <p:nvSpPr>
          <p:cNvPr id="288" name="Shape 288"/>
          <p:cNvSpPr txBox="1"/>
          <p:nvPr/>
        </p:nvSpPr>
        <p:spPr>
          <a:xfrm>
            <a:off x="457200" y="419100"/>
            <a:ext cx="8534399" cy="69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326CD9"/>
                </a:solidFill>
                <a:latin typeface="Arial"/>
                <a:ea typeface="Arial"/>
                <a:cs typeface="Arial"/>
                <a:sym typeface="Arial"/>
              </a:rPr>
              <a:t>The Mass Media and Socialization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457200" y="1016000"/>
            <a:ext cx="8534399" cy="3594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Mass media are means of communication designed to reach the general population.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include television, radio, newspapers, magazines, movies, books, the Internet, tapes, and discs.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often through the mass media that children are introduced to numerous aspects of their culture (Fishman and Cavender, 1998).</a:t>
            </a:r>
          </a:p>
        </p:txBody>
      </p:sp>
      <p:pic>
        <p:nvPicPr>
          <p:cNvPr id="290" name="Shape 29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769225" y="6370637"/>
            <a:ext cx="374649" cy="369887"/>
          </a:xfrm>
          <a:prstGeom prst="rect">
            <a:avLst/>
          </a:prstGeom>
        </p:spPr>
      </p:pic>
      <p:pic>
        <p:nvPicPr>
          <p:cNvPr id="291" name="Shape 29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647113" y="6370637"/>
            <a:ext cx="374649" cy="369887"/>
          </a:xfrm>
          <a:prstGeom prst="rect">
            <a:avLst/>
          </a:prstGeom>
        </p:spPr>
      </p:pic>
      <p:pic>
        <p:nvPicPr>
          <p:cNvPr id="292" name="Shape 292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8207375" y="6370637"/>
            <a:ext cx="374649" cy="3698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Shape 29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647113" y="6370637"/>
            <a:ext cx="374649" cy="369887"/>
          </a:xfrm>
          <a:prstGeom prst="rect">
            <a:avLst/>
          </a:prstGeom>
        </p:spPr>
      </p:pic>
      <p:pic>
        <p:nvPicPr>
          <p:cNvPr id="298" name="Shape 29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891338" y="6370637"/>
            <a:ext cx="374649" cy="369887"/>
          </a:xfrm>
          <a:prstGeom prst="rect">
            <a:avLst/>
          </a:prstGeom>
        </p:spPr>
      </p:pic>
      <p:pic>
        <p:nvPicPr>
          <p:cNvPr id="299" name="Shape 29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207375" y="6370637"/>
            <a:ext cx="374649" cy="369887"/>
          </a:xfrm>
          <a:prstGeom prst="rect">
            <a:avLst/>
          </a:prstGeom>
        </p:spPr>
      </p:pic>
      <p:pic>
        <p:nvPicPr>
          <p:cNvPr id="300" name="Shape 30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7331075" y="6370637"/>
            <a:ext cx="374649" cy="369887"/>
          </a:xfrm>
          <a:prstGeom prst="rect">
            <a:avLst/>
          </a:prstGeom>
        </p:spPr>
      </p:pic>
      <p:pic>
        <p:nvPicPr>
          <p:cNvPr id="301" name="Shape 301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609600" y="533400"/>
            <a:ext cx="2362199" cy="1222375"/>
          </a:xfrm>
          <a:prstGeom prst="rect">
            <a:avLst/>
          </a:prstGeom>
        </p:spPr>
      </p:pic>
      <p:sp>
        <p:nvSpPr>
          <p:cNvPr id="302" name="Shape 302"/>
          <p:cNvSpPr txBox="1"/>
          <p:nvPr/>
        </p:nvSpPr>
        <p:spPr>
          <a:xfrm>
            <a:off x="482600" y="2154238"/>
            <a:ext cx="8508999" cy="1065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640"/>
              </a:spcAft>
              <a:buSzPct val="25000"/>
              <a:buNone/>
            </a:pPr>
            <a:r>
              <a:rPr lang="en-US" sz="3200" b="1" i="1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Why does the family have such strong influence on a child’s socialization?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482600" y="3244850"/>
            <a:ext cx="8381999" cy="2227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Being in a family provides a child’s first exposure to the world, where he learns to think and speak; internalize norms, beliefs, and values; form basic attitudes; develop a capacity for intimate and personal relationships; and acquire a self-image.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762000" y="6524625"/>
            <a:ext cx="6324600" cy="257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1200" b="1" i="0" u="none" strike="noStrike" cap="none" baseline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Click the mouse button or press the space bar to display the answer.</a:t>
            </a:r>
          </a:p>
        </p:txBody>
      </p:sp>
      <p:pic>
        <p:nvPicPr>
          <p:cNvPr id="305" name="Shape 305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7769225" y="6370637"/>
            <a:ext cx="374649" cy="3698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/>
        </p:nvSpPr>
        <p:spPr>
          <a:xfrm>
            <a:off x="457200" y="381000"/>
            <a:ext cx="8534399" cy="69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326CD9"/>
                </a:solidFill>
                <a:latin typeface="Arial"/>
                <a:ea typeface="Arial"/>
                <a:cs typeface="Arial"/>
                <a:sym typeface="Arial"/>
              </a:rPr>
              <a:t>Processes of Socialization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457200" y="962025"/>
            <a:ext cx="8534399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Symbolic interactionism views socialization as a lifelong process.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457200" y="1828800"/>
            <a:ext cx="8534399" cy="320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1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Desocialization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process of having to give up old norms.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1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Resocialization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begins as people adopt new norms and values.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1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Anticipatory socialization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800" b="1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reference</a:t>
            </a:r>
            <a:r>
              <a:rPr lang="en-US" sz="2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en-US" sz="2800" b="1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groups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concerned with voluntary change as when moving from one life stage to another.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762000" y="6524625"/>
            <a:ext cx="6324600" cy="257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1200" b="1" i="0" u="none" strike="noStrike" cap="none" baseline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Click on a hyperlink to view more information on the process of socialization.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207375" y="6370637"/>
            <a:ext cx="374649" cy="369887"/>
          </a:xfrm>
          <a:prstGeom prst="rect">
            <a:avLst/>
          </a:prstGeom>
        </p:spPr>
      </p:pic>
      <p:pic>
        <p:nvPicPr>
          <p:cNvPr id="315" name="Shape 315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7331075" y="6370637"/>
            <a:ext cx="374649" cy="369887"/>
          </a:xfrm>
          <a:prstGeom prst="rect">
            <a:avLst/>
          </a:prstGeom>
        </p:spPr>
      </p:pic>
      <p:pic>
        <p:nvPicPr>
          <p:cNvPr id="316" name="Shape 316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8647113" y="6370637"/>
            <a:ext cx="374649" cy="369887"/>
          </a:xfrm>
          <a:prstGeom prst="rect">
            <a:avLst/>
          </a:prstGeom>
        </p:spPr>
      </p:pic>
      <p:pic>
        <p:nvPicPr>
          <p:cNvPr id="317" name="Shape 317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7769225" y="6370637"/>
            <a:ext cx="374649" cy="369887"/>
          </a:xfrm>
          <a:prstGeom prst="rect">
            <a:avLst/>
          </a:prstGeom>
        </p:spPr>
      </p:pic>
      <p:pic>
        <p:nvPicPr>
          <p:cNvPr id="318" name="Shape 318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6891338" y="6370637"/>
            <a:ext cx="374649" cy="3698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3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91338" y="6370637"/>
            <a:ext cx="374649" cy="369887"/>
          </a:xfrm>
          <a:prstGeom prst="rect">
            <a:avLst/>
          </a:prstGeom>
        </p:spPr>
      </p:pic>
      <p:pic>
        <p:nvPicPr>
          <p:cNvPr id="324" name="Shape 32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331075" y="6370637"/>
            <a:ext cx="374649" cy="369887"/>
          </a:xfrm>
          <a:prstGeom prst="rect">
            <a:avLst/>
          </a:prstGeom>
        </p:spPr>
      </p:pic>
      <p:sp>
        <p:nvSpPr>
          <p:cNvPr id="325" name="Shape 325"/>
          <p:cNvSpPr txBox="1"/>
          <p:nvPr/>
        </p:nvSpPr>
        <p:spPr>
          <a:xfrm>
            <a:off x="457200" y="381000"/>
            <a:ext cx="8534399" cy="69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326CD9"/>
                </a:solidFill>
                <a:latin typeface="Arial"/>
                <a:ea typeface="Arial"/>
                <a:cs typeface="Arial"/>
                <a:sym typeface="Arial"/>
              </a:rPr>
              <a:t>Desocialization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457200" y="990600"/>
            <a:ext cx="8534399" cy="4533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1" i="0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Desocialization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process of having to give up old norms.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institutions, replacing personal possessions with standard-issue items promotes sameness among the residents.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use of serial numbers to identify people and the loss of privacy also contribute to the breakdown of past identity.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 members may even be denied use of their given names.</a:t>
            </a:r>
          </a:p>
        </p:txBody>
      </p:sp>
      <p:pic>
        <p:nvPicPr>
          <p:cNvPr id="327" name="Shape 32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769225" y="6370637"/>
            <a:ext cx="374649" cy="369887"/>
          </a:xfrm>
          <a:prstGeom prst="rect">
            <a:avLst/>
          </a:prstGeom>
        </p:spPr>
      </p:pic>
      <p:pic>
        <p:nvPicPr>
          <p:cNvPr id="328" name="Shape 32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647113" y="6370637"/>
            <a:ext cx="374649" cy="369887"/>
          </a:xfrm>
          <a:prstGeom prst="rect">
            <a:avLst/>
          </a:prstGeom>
        </p:spPr>
      </p:pic>
      <p:pic>
        <p:nvPicPr>
          <p:cNvPr id="329" name="Shape 329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8207375" y="6370637"/>
            <a:ext cx="374649" cy="3698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/>
        </p:nvSpPr>
        <p:spPr>
          <a:xfrm>
            <a:off x="457200" y="381000"/>
            <a:ext cx="8534399" cy="69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326CD9"/>
                </a:solidFill>
                <a:latin typeface="Arial"/>
                <a:ea typeface="Arial"/>
                <a:cs typeface="Arial"/>
                <a:sym typeface="Arial"/>
              </a:rPr>
              <a:t>Resocialization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457200" y="990600"/>
            <a:ext cx="8534399" cy="5600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1" i="0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Resocialization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begins as people adopt new norms and values.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institutions, they attempt to give residents new self-concepts using an elaborate system of rewards and punishments.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Though developed to analyze social processes in extreme situations, the concepts of desocialization and resocialization still apply to other social settings.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Desocialization and resocialization occur as a child becomes a teenager, when young adults begin careers, and as the elderly move into retirement or widowhood.</a:t>
            </a:r>
          </a:p>
        </p:txBody>
      </p:sp>
      <p:pic>
        <p:nvPicPr>
          <p:cNvPr id="336" name="Shape 3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647113" y="6370637"/>
            <a:ext cx="374649" cy="369887"/>
          </a:xfrm>
          <a:prstGeom prst="rect">
            <a:avLst/>
          </a:prstGeom>
        </p:spPr>
      </p:pic>
      <p:pic>
        <p:nvPicPr>
          <p:cNvPr id="337" name="Shape 33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207375" y="6370637"/>
            <a:ext cx="374649" cy="3698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Shape 3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91338" y="6370637"/>
            <a:ext cx="374649" cy="369887"/>
          </a:xfrm>
          <a:prstGeom prst="rect">
            <a:avLst/>
          </a:prstGeom>
        </p:spPr>
      </p:pic>
      <p:pic>
        <p:nvPicPr>
          <p:cNvPr id="343" name="Shape 34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207375" y="6370637"/>
            <a:ext cx="374649" cy="369887"/>
          </a:xfrm>
          <a:prstGeom prst="rect">
            <a:avLst/>
          </a:prstGeom>
        </p:spPr>
      </p:pic>
      <p:pic>
        <p:nvPicPr>
          <p:cNvPr id="344" name="Shape 34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331075" y="6370637"/>
            <a:ext cx="374649" cy="369887"/>
          </a:xfrm>
          <a:prstGeom prst="rect">
            <a:avLst/>
          </a:prstGeom>
        </p:spPr>
      </p:pic>
      <p:sp>
        <p:nvSpPr>
          <p:cNvPr id="345" name="Shape 345"/>
          <p:cNvSpPr txBox="1"/>
          <p:nvPr/>
        </p:nvSpPr>
        <p:spPr>
          <a:xfrm>
            <a:off x="3124200" y="546100"/>
            <a:ext cx="5867400" cy="1187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Identify the following actions as desocialization (D), resocialization (R), or anticipatory socialization (A).</a:t>
            </a:r>
          </a:p>
        </p:txBody>
      </p:sp>
      <p:pic>
        <p:nvPicPr>
          <p:cNvPr id="346" name="Shape 34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09600" y="533400"/>
            <a:ext cx="2362199" cy="1222375"/>
          </a:xfrm>
          <a:prstGeom prst="rect">
            <a:avLst/>
          </a:prstGeom>
        </p:spPr>
      </p:pic>
      <p:sp>
        <p:nvSpPr>
          <p:cNvPr id="347" name="Shape 347"/>
          <p:cNvSpPr txBox="1"/>
          <p:nvPr/>
        </p:nvSpPr>
        <p:spPr>
          <a:xfrm>
            <a:off x="482600" y="2287588"/>
            <a:ext cx="8508999" cy="320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685800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 a. First-year students acquire a new identity during their freshman year at a military academy.</a:t>
            </a:r>
          </a:p>
          <a:p>
            <a:pPr marL="685800" marR="0" lvl="0" indent="-685800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 b. Prison personnel deliberately attempt to destroy the self-concepts of inmates.</a:t>
            </a:r>
          </a:p>
          <a:p>
            <a:pPr marL="685800" marR="0" lvl="0" indent="-685800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 c. High school seniors identify with college students.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76200" y="2274888"/>
            <a:ext cx="144780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76200" y="3595687"/>
            <a:ext cx="144780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127000" y="4535487"/>
            <a:ext cx="144780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762000" y="6524625"/>
            <a:ext cx="6324600" cy="257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1200" b="1" i="0" u="none" strike="noStrike" cap="none" baseline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Click the mouse button or press the space bar to display the answers.</a:t>
            </a:r>
          </a:p>
        </p:txBody>
      </p:sp>
      <p:pic>
        <p:nvPicPr>
          <p:cNvPr id="352" name="Shape 352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8647113" y="6370637"/>
            <a:ext cx="374649" cy="369887"/>
          </a:xfrm>
          <a:prstGeom prst="rect">
            <a:avLst/>
          </a:prstGeom>
        </p:spPr>
      </p:pic>
      <p:pic>
        <p:nvPicPr>
          <p:cNvPr id="353" name="Shape 353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7769225" y="6370637"/>
            <a:ext cx="374649" cy="3698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/>
        </p:nvSpPr>
        <p:spPr>
          <a:xfrm>
            <a:off x="457200" y="381000"/>
            <a:ext cx="6869112" cy="69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326CD9"/>
                </a:solidFill>
                <a:latin typeface="Arial"/>
                <a:ea typeface="Arial"/>
                <a:cs typeface="Arial"/>
                <a:sym typeface="Arial"/>
              </a:rPr>
              <a:t>Chapter Summary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457200" y="990600"/>
            <a:ext cx="8534399" cy="5092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520"/>
              </a:spcBef>
              <a:spcAft>
                <a:spcPts val="520"/>
              </a:spcAft>
              <a:buClr>
                <a:srgbClr val="326CD9"/>
              </a:buClr>
              <a:buSzPct val="59615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Socialization is the cultural process of learning to participate in group life.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20"/>
              </a:spcBef>
              <a:spcAft>
                <a:spcPts val="520"/>
              </a:spcAft>
              <a:buClr>
                <a:srgbClr val="326CD9"/>
              </a:buClr>
              <a:buSzPct val="59615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Deprivation of intensive and prolonged social contact has been shown to stunt emotional and social growth.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20"/>
              </a:spcBef>
              <a:spcAft>
                <a:spcPts val="520"/>
              </a:spcAft>
              <a:buClr>
                <a:srgbClr val="326CD9"/>
              </a:buClr>
              <a:buSzPct val="59615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symbolic interactionism, the self-concept is developed by using other people as mirrors for learning about ourselves.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20"/>
              </a:spcBef>
              <a:spcAft>
                <a:spcPts val="520"/>
              </a:spcAft>
              <a:buClr>
                <a:srgbClr val="326CD9"/>
              </a:buClr>
              <a:buSzPct val="59615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childhood and adolescence, the major agents of socialization are the family, school, peer group, and mass media.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20"/>
              </a:spcBef>
              <a:spcAft>
                <a:spcPts val="520"/>
              </a:spcAft>
              <a:buClr>
                <a:srgbClr val="326CD9"/>
              </a:buClr>
              <a:buSzPct val="59615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Processes of socialization include: desocialization, resocialization, and anticipatory socialization.</a:t>
            </a:r>
          </a:p>
        </p:txBody>
      </p:sp>
      <p:pic>
        <p:nvPicPr>
          <p:cNvPr id="360" name="Shape 36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91338" y="6370637"/>
            <a:ext cx="374649" cy="369887"/>
          </a:xfrm>
          <a:prstGeom prst="rect">
            <a:avLst/>
          </a:prstGeom>
        </p:spPr>
      </p:pic>
      <p:pic>
        <p:nvPicPr>
          <p:cNvPr id="361" name="Shape 36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207375" y="6370637"/>
            <a:ext cx="374649" cy="369887"/>
          </a:xfrm>
          <a:prstGeom prst="rect">
            <a:avLst/>
          </a:prstGeom>
        </p:spPr>
      </p:pic>
      <p:pic>
        <p:nvPicPr>
          <p:cNvPr id="362" name="Shape 36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331075" y="6370637"/>
            <a:ext cx="374649" cy="369887"/>
          </a:xfrm>
          <a:prstGeom prst="rect">
            <a:avLst/>
          </a:prstGeom>
        </p:spPr>
      </p:pic>
      <p:pic>
        <p:nvPicPr>
          <p:cNvPr id="363" name="Shape 36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647113" y="6370637"/>
            <a:ext cx="374649" cy="369887"/>
          </a:xfrm>
          <a:prstGeom prst="rect">
            <a:avLst/>
          </a:prstGeom>
        </p:spPr>
      </p:pic>
      <p:pic>
        <p:nvPicPr>
          <p:cNvPr id="364" name="Shape 364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7769225" y="6370637"/>
            <a:ext cx="374649" cy="3698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91338" y="6370637"/>
            <a:ext cx="374649" cy="369887"/>
          </a:xfrm>
          <a:prstGeom prst="rect">
            <a:avLst/>
          </a:prstGeom>
        </p:spPr>
      </p:pic>
      <p:pic>
        <p:nvPicPr>
          <p:cNvPr id="96" name="Shape 9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207375" y="6370637"/>
            <a:ext cx="374649" cy="369887"/>
          </a:xfrm>
          <a:prstGeom prst="rect">
            <a:avLst/>
          </a:prstGeom>
        </p:spPr>
      </p:pic>
      <p:pic>
        <p:nvPicPr>
          <p:cNvPr id="97" name="Shape 9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331075" y="6370637"/>
            <a:ext cx="374649" cy="369887"/>
          </a:xfrm>
          <a:prstGeom prst="rect">
            <a:avLst/>
          </a:prstGeom>
        </p:spPr>
      </p:pic>
      <p:sp>
        <p:nvSpPr>
          <p:cNvPr id="98" name="Shape 98"/>
          <p:cNvSpPr txBox="1"/>
          <p:nvPr/>
        </p:nvSpPr>
        <p:spPr>
          <a:xfrm>
            <a:off x="457200" y="381000"/>
            <a:ext cx="8534399" cy="69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326CD9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baseline="0">
                <a:solidFill>
                  <a:srgbClr val="326CD9"/>
                </a:solidFill>
                <a:latin typeface="Arial"/>
                <a:ea typeface="Arial"/>
                <a:cs typeface="Arial"/>
                <a:sym typeface="Arial"/>
              </a:rPr>
              <a:t>Importance of Socialization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457200" y="990600"/>
            <a:ext cx="8534399" cy="1885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1" i="0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Socialization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strike="noStrike" cap="none" baseline="0">
                <a:solidFill>
                  <a:srgbClr val="665A00"/>
                </a:solidFill>
                <a:latin typeface="Arial"/>
                <a:ea typeface="Arial"/>
                <a:cs typeface="Arial"/>
                <a:sym typeface="Arial"/>
              </a:rPr>
              <a:t>is the cultural process of learning to participate in group life.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it, we would not develop many of the characteristics we associate with being human.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647113" y="6370637"/>
            <a:ext cx="374649" cy="369887"/>
          </a:xfrm>
          <a:prstGeom prst="rect">
            <a:avLst/>
          </a:prstGeom>
        </p:spPr>
      </p:pic>
      <p:pic>
        <p:nvPicPr>
          <p:cNvPr id="101" name="Shape 101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7769225" y="6370637"/>
            <a:ext cx="374649" cy="369887"/>
          </a:xfrm>
          <a:prstGeom prst="rect">
            <a:avLst/>
          </a:prstGeom>
        </p:spPr>
      </p:pic>
      <p:pic>
        <p:nvPicPr>
          <p:cNvPr id="102" name="Shape 102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2057400" y="3048000"/>
            <a:ext cx="3810000" cy="3644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91338" y="6370637"/>
            <a:ext cx="374649" cy="369887"/>
          </a:xfrm>
          <a:prstGeom prst="rect">
            <a:avLst/>
          </a:prstGeom>
        </p:spPr>
      </p:pic>
      <p:pic>
        <p:nvPicPr>
          <p:cNvPr id="108" name="Shape 10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207375" y="6370637"/>
            <a:ext cx="374649" cy="369887"/>
          </a:xfrm>
          <a:prstGeom prst="rect">
            <a:avLst/>
          </a:prstGeom>
        </p:spPr>
      </p:pic>
      <p:pic>
        <p:nvPicPr>
          <p:cNvPr id="109" name="Shape 10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331075" y="6370637"/>
            <a:ext cx="374649" cy="369887"/>
          </a:xfrm>
          <a:prstGeom prst="rect">
            <a:avLst/>
          </a:prstGeom>
        </p:spPr>
      </p:pic>
      <p:sp>
        <p:nvSpPr>
          <p:cNvPr id="110" name="Shape 110"/>
          <p:cNvSpPr txBox="1"/>
          <p:nvPr/>
        </p:nvSpPr>
        <p:spPr>
          <a:xfrm>
            <a:off x="457200" y="381000"/>
            <a:ext cx="8534399" cy="69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326CD9"/>
                </a:solidFill>
                <a:latin typeface="Arial"/>
                <a:ea typeface="Arial"/>
                <a:cs typeface="Arial"/>
                <a:sym typeface="Arial"/>
              </a:rPr>
              <a:t>Socialization and Personality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457200" y="968375"/>
            <a:ext cx="8534399" cy="5089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Socialization begins at birth and continues throughout life.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Successful socialization enables people to fit into all kinds of social groups.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important learning occurs early in life.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Studies show that without prolonged and intensive social contact, children do not learn such basics as walking, talking, and loving.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socialization, a human infant cannot develop the set of attitudes, beliefs, values, and behaviors associated with being an individual.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647113" y="6370637"/>
            <a:ext cx="374649" cy="369887"/>
          </a:xfrm>
          <a:prstGeom prst="rect">
            <a:avLst/>
          </a:prstGeom>
        </p:spPr>
      </p:pic>
      <p:pic>
        <p:nvPicPr>
          <p:cNvPr id="113" name="Shape 113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7769225" y="6370637"/>
            <a:ext cx="374649" cy="369887"/>
          </a:xfrm>
          <a:prstGeom prst="rect">
            <a:avLst/>
          </a:prstGeom>
        </p:spPr>
      </p:pic>
      <p:pic>
        <p:nvPicPr>
          <p:cNvPr id="114" name="Shape 114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1600200" y="3557587"/>
            <a:ext cx="4914900" cy="33004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457200" y="381000"/>
            <a:ext cx="8534399" cy="11890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326CD9"/>
                </a:solidFill>
                <a:latin typeface="Arial"/>
                <a:ea typeface="Arial"/>
                <a:cs typeface="Arial"/>
                <a:sym typeface="Arial"/>
              </a:rPr>
              <a:t>How do we know socialization is important?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457200" y="1447800"/>
            <a:ext cx="8534399" cy="561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Experiments and nonexperimental evidence 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457200" y="2006600"/>
            <a:ext cx="8534399" cy="1263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Psychologist Harry Harlow devised a famous experiment that showed the negative effects of social isolation on rhesus monkeys.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29000" y="3352800"/>
            <a:ext cx="3844925" cy="3505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91338" y="6370637"/>
            <a:ext cx="374649" cy="369887"/>
          </a:xfrm>
          <a:prstGeom prst="rect">
            <a:avLst/>
          </a:prstGeom>
        </p:spPr>
      </p:pic>
      <p:pic>
        <p:nvPicPr>
          <p:cNvPr id="128" name="Shape 12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207375" y="6370637"/>
            <a:ext cx="374649" cy="369887"/>
          </a:xfrm>
          <a:prstGeom prst="rect">
            <a:avLst/>
          </a:prstGeom>
        </p:spPr>
      </p:pic>
      <p:pic>
        <p:nvPicPr>
          <p:cNvPr id="129" name="Shape 12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331075" y="6370637"/>
            <a:ext cx="374649" cy="369887"/>
          </a:xfrm>
          <a:prstGeom prst="rect">
            <a:avLst/>
          </a:prstGeom>
        </p:spPr>
      </p:pic>
      <p:sp>
        <p:nvSpPr>
          <p:cNvPr id="130" name="Shape 130"/>
          <p:cNvSpPr txBox="1"/>
          <p:nvPr/>
        </p:nvSpPr>
        <p:spPr>
          <a:xfrm>
            <a:off x="457200" y="381000"/>
            <a:ext cx="8534399" cy="11890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326CD9"/>
                </a:solidFill>
                <a:latin typeface="Arial"/>
                <a:ea typeface="Arial"/>
                <a:cs typeface="Arial"/>
                <a:sym typeface="Arial"/>
              </a:rPr>
              <a:t>How do we know socialization is important?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457200" y="1447800"/>
            <a:ext cx="8534399" cy="561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Experiments and nonexperimental evidence 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304800" y="1676400"/>
            <a:ext cx="8534399" cy="143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480"/>
              </a:spcBef>
              <a:spcAft>
                <a:spcPts val="480"/>
              </a:spcAft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Harlow showed that infant monkeys need intimacy, warmth, physical contact, and comfort.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647113" y="6370637"/>
            <a:ext cx="374649" cy="369887"/>
          </a:xfrm>
          <a:prstGeom prst="rect">
            <a:avLst/>
          </a:prstGeom>
        </p:spPr>
      </p:pic>
      <p:pic>
        <p:nvPicPr>
          <p:cNvPr id="134" name="Shape 134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7769225" y="6370637"/>
            <a:ext cx="374649" cy="369887"/>
          </a:xfrm>
          <a:prstGeom prst="rect">
            <a:avLst/>
          </a:prstGeom>
        </p:spPr>
      </p:pic>
      <p:pic>
        <p:nvPicPr>
          <p:cNvPr id="135" name="Shape 135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3559175" y="3048000"/>
            <a:ext cx="3017838" cy="38099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91338" y="6370637"/>
            <a:ext cx="374649" cy="369887"/>
          </a:xfrm>
          <a:prstGeom prst="rect">
            <a:avLst/>
          </a:prstGeom>
        </p:spPr>
      </p:pic>
      <p:pic>
        <p:nvPicPr>
          <p:cNvPr id="141" name="Shape 14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207375" y="6370637"/>
            <a:ext cx="374649" cy="369887"/>
          </a:xfrm>
          <a:prstGeom prst="rect">
            <a:avLst/>
          </a:prstGeom>
        </p:spPr>
      </p:pic>
      <p:pic>
        <p:nvPicPr>
          <p:cNvPr id="142" name="Shape 14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331075" y="6370637"/>
            <a:ext cx="374649" cy="369887"/>
          </a:xfrm>
          <a:prstGeom prst="rect">
            <a:avLst/>
          </a:prstGeom>
        </p:spPr>
      </p:pic>
      <p:sp>
        <p:nvSpPr>
          <p:cNvPr id="143" name="Shape 143"/>
          <p:cNvSpPr txBox="1"/>
          <p:nvPr/>
        </p:nvSpPr>
        <p:spPr>
          <a:xfrm>
            <a:off x="457200" y="381000"/>
            <a:ext cx="8534399" cy="11890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326CD9"/>
                </a:solidFill>
                <a:latin typeface="Arial"/>
                <a:ea typeface="Arial"/>
                <a:cs typeface="Arial"/>
                <a:sym typeface="Arial"/>
              </a:rPr>
              <a:t>How do we know socialization is important?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381000" y="1447800"/>
            <a:ext cx="8534399" cy="1822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480"/>
              </a:spcBef>
              <a:spcAft>
                <a:spcPts val="480"/>
              </a:spcAft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Infant monkeys raised in isolation became distressed, apathetic, withdrawn, hostile adult animals.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647113" y="6370637"/>
            <a:ext cx="374649" cy="369887"/>
          </a:xfrm>
          <a:prstGeom prst="rect">
            <a:avLst/>
          </a:prstGeom>
        </p:spPr>
      </p:pic>
      <p:pic>
        <p:nvPicPr>
          <p:cNvPr id="146" name="Shape 146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7769225" y="6370637"/>
            <a:ext cx="374649" cy="369887"/>
          </a:xfrm>
          <a:prstGeom prst="rect">
            <a:avLst/>
          </a:prstGeom>
        </p:spPr>
      </p:pic>
      <p:pic>
        <p:nvPicPr>
          <p:cNvPr id="147" name="Shape 147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3559175" y="3048000"/>
            <a:ext cx="3017838" cy="38099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457200" y="381000"/>
            <a:ext cx="8534399" cy="69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326CD9"/>
                </a:solidFill>
                <a:latin typeface="Arial"/>
                <a:ea typeface="Arial"/>
                <a:cs typeface="Arial"/>
                <a:sym typeface="Arial"/>
              </a:rPr>
              <a:t>Lawrence Casler’s Study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457200" y="990600"/>
            <a:ext cx="8534399" cy="265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babies denied close contact usually have difficulty forming emotional ties with others.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Clr>
                <a:srgbClr val="326CD9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developmental growth rate of institutionalized children who receive less physical contact than normal, can be improved with only twenty minutes of extra touching a day.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887538" y="3505200"/>
            <a:ext cx="4851400" cy="335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91338" y="6370637"/>
            <a:ext cx="374649" cy="369887"/>
          </a:xfrm>
          <a:prstGeom prst="rect">
            <a:avLst/>
          </a:prstGeom>
        </p:spPr>
      </p:pic>
      <p:pic>
        <p:nvPicPr>
          <p:cNvPr id="160" name="Shape 16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207375" y="6370637"/>
            <a:ext cx="374649" cy="369887"/>
          </a:xfrm>
          <a:prstGeom prst="rect">
            <a:avLst/>
          </a:prstGeom>
        </p:spPr>
      </p:pic>
      <p:pic>
        <p:nvPicPr>
          <p:cNvPr id="161" name="Shape 16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331075" y="6370637"/>
            <a:ext cx="374649" cy="369887"/>
          </a:xfrm>
          <a:prstGeom prst="rect">
            <a:avLst/>
          </a:prstGeom>
        </p:spPr>
      </p:pic>
      <p:pic>
        <p:nvPicPr>
          <p:cNvPr id="162" name="Shape 16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09600" y="533400"/>
            <a:ext cx="2362199" cy="1222375"/>
          </a:xfrm>
          <a:prstGeom prst="rect">
            <a:avLst/>
          </a:prstGeom>
        </p:spPr>
      </p:pic>
      <p:sp>
        <p:nvSpPr>
          <p:cNvPr id="163" name="Shape 163"/>
          <p:cNvSpPr txBox="1"/>
          <p:nvPr/>
        </p:nvSpPr>
        <p:spPr>
          <a:xfrm>
            <a:off x="482600" y="2154238"/>
            <a:ext cx="8508999" cy="1065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640"/>
              </a:spcAft>
              <a:buSzPct val="25000"/>
              <a:buNone/>
            </a:pPr>
            <a:r>
              <a:rPr lang="en-US" sz="3200" b="1" i="1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What can we learn from these experiments and nonexperimental evidences?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482600" y="3733800"/>
            <a:ext cx="8381999" cy="1330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56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personal and social development associated with being human is acquired through intensive and prolonged social contact with others.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762000" y="6524625"/>
            <a:ext cx="6324600" cy="257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1200" b="1" i="0" u="none" strike="noStrike" cap="none" baseline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Click the mouse button or press the space bar to display the answer.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8647113" y="6370637"/>
            <a:ext cx="374649" cy="369887"/>
          </a:xfrm>
          <a:prstGeom prst="rect">
            <a:avLst/>
          </a:prstGeom>
        </p:spPr>
      </p:pic>
      <p:pic>
        <p:nvPicPr>
          <p:cNvPr id="167" name="Shape 167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7769225" y="6370637"/>
            <a:ext cx="374649" cy="3698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Theme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1475</Words>
  <Application>Microsoft Office PowerPoint</Application>
  <PresentationFormat>On-screen Show (4:3)</PresentationFormat>
  <Paragraphs>132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2</cp:revision>
  <dcterms:modified xsi:type="dcterms:W3CDTF">2014-10-15T12:13:07Z</dcterms:modified>
</cp:coreProperties>
</file>